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81" r:id="rId4"/>
    <p:sldId id="282" r:id="rId5"/>
    <p:sldId id="272" r:id="rId6"/>
    <p:sldId id="287" r:id="rId7"/>
    <p:sldId id="279" r:id="rId8"/>
    <p:sldId id="275" r:id="rId9"/>
    <p:sldId id="276" r:id="rId10"/>
    <p:sldId id="284" r:id="rId11"/>
    <p:sldId id="285" r:id="rId12"/>
    <p:sldId id="262" r:id="rId13"/>
    <p:sldId id="286" r:id="rId14"/>
    <p:sldId id="263" r:id="rId15"/>
    <p:sldId id="264" r:id="rId16"/>
    <p:sldId id="278" r:id="rId17"/>
    <p:sldId id="28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1"/>
    <p:restoredTop sz="90309"/>
  </p:normalViewPr>
  <p:slideViewPr>
    <p:cSldViewPr snapToGrid="0" snapToObjects="1">
      <p:cViewPr>
        <p:scale>
          <a:sx n="130" d="100"/>
          <a:sy n="130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8F26-8903-0A46-9FE7-28CE1EFA539D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52C4-067C-3040-BDC3-CFBC39B2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1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A/B testing is a term for a randomized experiment with two variants,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the control and variation in the controlled experiment. 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A/B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are entirely data-driven.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9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3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r>
              <a:rPr lang="en-US" baseline="0" dirty="0" smtClean="0"/>
              <a:t> Simian Army is o</a:t>
            </a:r>
            <a:r>
              <a:rPr lang="en-US" dirty="0" smtClean="0"/>
              <a:t>pen sourced and available at https://</a:t>
            </a:r>
            <a:r>
              <a:rPr lang="en-US" dirty="0" err="1" smtClean="0"/>
              <a:t>github.com</a:t>
            </a:r>
            <a:r>
              <a:rPr lang="en-US" dirty="0" smtClean="0"/>
              <a:t>/Netflix/</a:t>
            </a:r>
            <a:r>
              <a:rPr lang="en-US" dirty="0" err="1" smtClean="0"/>
              <a:t>SimianArmy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Destructive testing can be only data-driven</a:t>
            </a:r>
            <a:r>
              <a:rPr lang="en-US" baseline="0" dirty="0" smtClean="0"/>
              <a:t> testing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6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9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4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="1" baseline="0" dirty="0" smtClean="0"/>
              <a:t>Continuous delivery </a:t>
            </a:r>
            <a:r>
              <a:rPr lang="en-US" baseline="0" dirty="0" smtClean="0"/>
              <a:t>– at any moment you have a build ready to be released, but decision and deployment to production is a manual action, testing on all levels happens in pre-production (lab) environment, stops with deployment to production</a:t>
            </a:r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Continuous deployment </a:t>
            </a:r>
            <a:r>
              <a:rPr lang="en-US" baseline="0" dirty="0" smtClean="0"/>
              <a:t>– fully automated deployment to production, testing continue even after deployment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Users do something completely different from what we have tested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System and</a:t>
            </a:r>
            <a:r>
              <a:rPr lang="en-US" baseline="0" dirty="0" smtClean="0"/>
              <a:t> Ops engineers fix things in panic mode, leads to complete mess in production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are paged/called that system is down and no users can use the service, damaged reputation of company, unhappy users, SLA penalties, lost customers and revenues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9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Big</a:t>
            </a:r>
            <a:r>
              <a:rPr lang="en-US" baseline="0" dirty="0" smtClean="0"/>
              <a:t> companies twist testing from lab (pre-production) testing to production testing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 smtClean="0"/>
              <a:t>Netflix for example test ONLY in production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Requires data-driven culture, tons of instrumentation and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Data-driven</a:t>
            </a:r>
            <a:r>
              <a:rPr lang="en-US" baseline="0" dirty="0" smtClean="0"/>
              <a:t> decisions if to rollback or rollout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Data-driven</a:t>
            </a:r>
            <a:r>
              <a:rPr lang="en-US" baseline="0" dirty="0" smtClean="0"/>
              <a:t> decisions if to rollback or rollout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SimianArmy" TargetMode="Externa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testing" TargetMode="External"/><Relationship Id="rId4" Type="http://schemas.openxmlformats.org/officeDocument/2006/relationships/hyperlink" Target="https://it-ebooks24.com/ebook/continuous-delivery" TargetMode="External"/><Relationship Id="rId5" Type="http://schemas.openxmlformats.org/officeDocument/2006/relationships/hyperlink" Target="http://martinfowl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pencheva/continuous_deployme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vka.Pencheva@concur.com" TargetMode="External"/><Relationship Id="rId3" Type="http://schemas.openxmlformats.org/officeDocument/2006/relationships/hyperlink" Target="http://www.linkedin.com/in/ypenchev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205" y="5008007"/>
            <a:ext cx="10113264" cy="960668"/>
          </a:xfrm>
        </p:spPr>
        <p:txBody>
          <a:bodyPr/>
          <a:lstStyle/>
          <a:p>
            <a:r>
              <a:rPr lang="en-US" sz="4400" b="1" smtClean="0"/>
              <a:t>Data </a:t>
            </a:r>
            <a:r>
              <a:rPr lang="en-US" sz="4400" b="1" dirty="0" smtClean="0"/>
              <a:t>Driven Software Releases</a:t>
            </a:r>
            <a:endParaRPr lang="en-US" sz="4400" b="1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7475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533205" y="6069990"/>
            <a:ext cx="10113264" cy="594360"/>
          </a:xfrm>
        </p:spPr>
        <p:txBody>
          <a:bodyPr>
            <a:normAutofit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2000" dirty="0" smtClean="0"/>
              <a:t> Yovka Pencheva, Concur Cloud Services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19" y="5295417"/>
            <a:ext cx="962527" cy="475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16" y="5811255"/>
            <a:ext cx="2954226" cy="9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in Production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6" y="2077064"/>
            <a:ext cx="1011326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435" y="1993220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Monitor application performance in production and react quickly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Monitor to understand your customers use cases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Data-driven quality engineering and product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prioritize testing, bugs fixes and features based on real data and 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0" y="3839088"/>
            <a:ext cx="10058400" cy="22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A/B Testing (Experiments)</a:t>
            </a:r>
            <a:br>
              <a:rPr lang="en-US" dirty="0" smtClean="0"/>
            </a:br>
            <a:r>
              <a:rPr lang="en-US" dirty="0" smtClean="0"/>
              <a:t>Test the Idea First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51" y="2144659"/>
            <a:ext cx="7117981" cy="36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Dogfooding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763" y="198338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Eat your own dog food </a:t>
            </a:r>
            <a:r>
              <a:rPr lang="en-US" dirty="0" smtClean="0"/>
              <a:t>(popularized by </a:t>
            </a:r>
            <a:r>
              <a:rPr lang="en-US" dirty="0" smtClean="0"/>
              <a:t>Microsoft)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the company uses latest stable build of its own products/services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Bug bashes and long haul testing on </a:t>
            </a:r>
            <a:r>
              <a:rPr lang="en-US" dirty="0" err="1" smtClean="0"/>
              <a:t>dogfood</a:t>
            </a:r>
            <a:r>
              <a:rPr lang="en-US" dirty="0" smtClean="0"/>
              <a:t> builds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Data metrics analysis and comparisons between released and </a:t>
            </a:r>
            <a:r>
              <a:rPr lang="en-US" dirty="0" err="1" smtClean="0"/>
              <a:t>dogfood</a:t>
            </a:r>
            <a:r>
              <a:rPr lang="en-US" dirty="0" smtClean="0"/>
              <a:t> builds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Fishfooding</a:t>
            </a:r>
            <a:r>
              <a:rPr lang="en-US" dirty="0" smtClean="0"/>
              <a:t> (invented by Google)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always live on bleeding edge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development organization uses latest unstable build of its own product/service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you commit crap, you use your crap immediately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3" y="4418793"/>
            <a:ext cx="4695887" cy="16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3" y="209599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Simulate user actions in production all the time – synthetic transactions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Usually on API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8" y="3513393"/>
            <a:ext cx="7816646" cy="16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System Resiliency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4" y="2095991"/>
            <a:ext cx="4774648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Destructive Testing in Production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Netflix </a:t>
            </a:r>
            <a:r>
              <a:rPr lang="en-US" dirty="0">
                <a:hlinkClick r:id="rId3"/>
              </a:rPr>
              <a:t>Simian </a:t>
            </a:r>
            <a:r>
              <a:rPr lang="en-US" dirty="0" smtClean="0">
                <a:hlinkClick r:id="rId3"/>
              </a:rPr>
              <a:t>Army </a:t>
            </a:r>
            <a:endParaRPr lang="en-US" dirty="0"/>
          </a:p>
          <a:p>
            <a:pPr lvl="2">
              <a:buFont typeface="Wingdings" charset="2"/>
              <a:buChar char="q"/>
            </a:pPr>
            <a:r>
              <a:rPr lang="en-US" dirty="0" smtClean="0"/>
              <a:t> Latency </a:t>
            </a:r>
            <a:r>
              <a:rPr lang="en-US" dirty="0"/>
              <a:t>Monkey </a:t>
            </a:r>
            <a:endParaRPr lang="en-US" dirty="0" smtClean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</a:t>
            </a:r>
            <a:r>
              <a:rPr lang="en-US" dirty="0"/>
              <a:t>Monkey </a:t>
            </a:r>
            <a:endParaRPr lang="en-US" dirty="0" smtClean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Gorilla </a:t>
            </a:r>
            <a:endParaRPr lang="en-US" dirty="0"/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Chaos Kong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Load Testing in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08" y="1866413"/>
            <a:ext cx="4000747" cy="41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 Cloud Logging Services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3533" y="209599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Logging as a Service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Release monitoring and validation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Application performance monitoring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Automated alerting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A/B experiments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Synthetic tests monitoring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More..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27" y="2184481"/>
            <a:ext cx="6039959" cy="35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52475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>
                <a:hlinkClick r:id="rId2"/>
              </a:rPr>
              <a:t>https://github.com/ypencheva/continuous_deployment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Software testing levels and testing </a:t>
            </a:r>
            <a:r>
              <a:rPr lang="en-US" dirty="0" smtClean="0">
                <a:hlinkClick r:id="rId3"/>
              </a:rPr>
              <a:t>types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Continuous Delivery book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hlinkClick r:id="rId5"/>
              </a:rPr>
              <a:t>MartinFowler.com</a:t>
            </a: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65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Email: </a:t>
            </a:r>
            <a:r>
              <a:rPr lang="en-US" dirty="0" smtClean="0">
                <a:hlinkClick r:id="rId2"/>
              </a:rPr>
              <a:t>Yovka.Pencheva@concur.com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LinkedIn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www.linkedin.com/in/ypencheva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16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034" y="2076740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Traditional test and release practice, ice-cream cone anti-pattern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 the right way, Continuous delivery, Continuous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Blue-Green deployments, Canary deployments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Testing in Production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Passive monitoring (data driven quality, application performance monitoring)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Experiments in production (A/B testing, controlled test flights)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Dogfooding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Active monitoring (synthetic transactions)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System resilience testing (load testing, destructive testing),  Netflix monkeys army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Concur Cloud Logging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267" y="2022714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Lots of manual testing before each release, QE sign-offs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mini waterfall process, release once in 4 weeks in best case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Majority of automated tests on UI/end-to-end level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deal with lots of flakiness and false positives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many times SDETs shoot themselves in the feet 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Automated tests on API level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most of time these are missing 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Unit tests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usually less coverage than UI tests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Classic software testing ice-cream cone anti-pattern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14" y="1834612"/>
            <a:ext cx="3479986" cy="42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the Right Way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5267" y="202271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dirty="0" smtClean="0"/>
              <a:t>  No single rule, no “silver bullet”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push as much as possible automation testing to lower test levels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analyze why bugs and regressions “passed” through automation and fill gap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Unit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test just a method or class, all interactions mocked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very fast and reliable, first feedback on each commit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Integration/API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integration different units and components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increased confidence when pass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UI/End-to-end system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test the system end-to-end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what users see, however the slowest and flakiest layer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Manual testing, bug-bashes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13" y="2812845"/>
            <a:ext cx="4218432" cy="3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br>
              <a:rPr lang="en-US" dirty="0" smtClean="0"/>
            </a:br>
            <a:r>
              <a:rPr lang="en-US" dirty="0" smtClean="0"/>
              <a:t>Continuous Deployment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213078"/>
            <a:ext cx="762000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Once We Release?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91" y="3907222"/>
            <a:ext cx="3365090" cy="223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24173"/>
            <a:ext cx="3392130" cy="2614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6" y="2228420"/>
            <a:ext cx="3560754" cy="29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to Testing in Production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18969" y="2231923"/>
            <a:ext cx="8091947" cy="3426544"/>
            <a:chOff x="1494504" y="2310579"/>
            <a:chExt cx="8091947" cy="3426544"/>
          </a:xfrm>
        </p:grpSpPr>
        <p:sp>
          <p:nvSpPr>
            <p:cNvPr id="22" name="Rounded Rectangle 21"/>
            <p:cNvSpPr/>
            <p:nvPr/>
          </p:nvSpPr>
          <p:spPr>
            <a:xfrm>
              <a:off x="1494504" y="2310581"/>
              <a:ext cx="875069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Dev 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87562" y="2310581"/>
              <a:ext cx="5142269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 in Lab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770374" y="2310579"/>
              <a:ext cx="816077" cy="12585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737989" y="2310579"/>
              <a:ext cx="914398" cy="12585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Pre-prod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494505" y="4478594"/>
              <a:ext cx="2359740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Dev 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74689" y="4478594"/>
              <a:ext cx="791496" cy="1258529"/>
            </a:xfrm>
            <a:prstGeom prst="roundRect">
              <a:avLst/>
            </a:prstGeom>
            <a:solidFill>
              <a:srgbClr val="BED1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886629" y="4478592"/>
              <a:ext cx="1130714" cy="12585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Pre-prod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Testing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137787" y="4478592"/>
              <a:ext cx="3448664" cy="12585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Production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4" idx="3"/>
              <a:endCxn id="26" idx="1"/>
            </p:cNvCxnSpPr>
            <p:nvPr/>
          </p:nvCxnSpPr>
          <p:spPr>
            <a:xfrm>
              <a:off x="2369573" y="2939846"/>
              <a:ext cx="117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6" idx="3"/>
              <a:endCxn id="28" idx="1"/>
            </p:cNvCxnSpPr>
            <p:nvPr/>
          </p:nvCxnSpPr>
          <p:spPr>
            <a:xfrm flipV="1">
              <a:off x="7629831" y="2939844"/>
              <a:ext cx="108158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3"/>
              <a:endCxn id="27" idx="1"/>
            </p:cNvCxnSpPr>
            <p:nvPr/>
          </p:nvCxnSpPr>
          <p:spPr>
            <a:xfrm>
              <a:off x="8652387" y="2939844"/>
              <a:ext cx="117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>
              <a:off x="3854245" y="5107859"/>
              <a:ext cx="120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4766185" y="5107857"/>
              <a:ext cx="12044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3"/>
              <a:endCxn id="32" idx="1"/>
            </p:cNvCxnSpPr>
            <p:nvPr/>
          </p:nvCxnSpPr>
          <p:spPr>
            <a:xfrm>
              <a:off x="6017343" y="5107857"/>
              <a:ext cx="120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own Arrow 38"/>
            <p:cNvSpPr/>
            <p:nvPr/>
          </p:nvSpPr>
          <p:spPr>
            <a:xfrm>
              <a:off x="4984951" y="3726424"/>
              <a:ext cx="678430" cy="5899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2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Blue-Green Deployment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2033" y="2106235"/>
            <a:ext cx="9023011" cy="193482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Two identical environments (Blue and Green), running different release versions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At any time only one environment serves production traffic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/>
              <a:t>Test and monitor in </a:t>
            </a:r>
            <a:r>
              <a:rPr lang="en-US" dirty="0" smtClean="0"/>
              <a:t>Production, switch when confident and ready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Minimize downtime and risk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93" y="3294956"/>
            <a:ext cx="5757787" cy="29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2033" y="2075938"/>
            <a:ext cx="6891241" cy="17616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Start same way as Blue-Green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Route few selected users to new deployment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Test and monitor in Production for regressions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Incremental (data-driven), controlled rollout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00" y="2647422"/>
            <a:ext cx="4640868" cy="35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632</TotalTime>
  <Words>806</Words>
  <Application>Microsoft Macintosh PowerPoint</Application>
  <PresentationFormat>Widescreen</PresentationFormat>
  <Paragraphs>135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Wingdings</vt:lpstr>
      <vt:lpstr>Arial</vt:lpstr>
      <vt:lpstr>Retrospect</vt:lpstr>
      <vt:lpstr>Data Driven Software Releases</vt:lpstr>
      <vt:lpstr>Agenda</vt:lpstr>
      <vt:lpstr>Traditional Testing</vt:lpstr>
      <vt:lpstr>Software Testing the Right Way</vt:lpstr>
      <vt:lpstr>Continuous Delivery Continuous Deployment</vt:lpstr>
      <vt:lpstr>What Happens Once We Release?</vt:lpstr>
      <vt:lpstr>Twist to Testing in Production</vt:lpstr>
      <vt:lpstr>Blue-Green Deployment</vt:lpstr>
      <vt:lpstr>Canary Deployment</vt:lpstr>
      <vt:lpstr>Testing in Production</vt:lpstr>
      <vt:lpstr>Passive Monitoring</vt:lpstr>
      <vt:lpstr> A/B Testing (Experiments) Test the Idea First</vt:lpstr>
      <vt:lpstr>Dogfooding</vt:lpstr>
      <vt:lpstr>Active Monitoring</vt:lpstr>
      <vt:lpstr> System Resiliency</vt:lpstr>
      <vt:lpstr>Concur Cloud Logging Services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Yovka Pencheva</dc:creator>
  <cp:lastModifiedBy>Yovka Pencheva</cp:lastModifiedBy>
  <cp:revision>78</cp:revision>
  <dcterms:created xsi:type="dcterms:W3CDTF">2016-03-20T16:07:24Z</dcterms:created>
  <dcterms:modified xsi:type="dcterms:W3CDTF">2016-06-09T13:50:43Z</dcterms:modified>
</cp:coreProperties>
</file>